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5C1A8C0-6144-4322-80AA-0ADBE12CB076}" type="datetimeFigureOut">
              <a:rPr lang="it-IT" smtClean="0"/>
              <a:t>05/12/2016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6B919C1-42CE-4B3A-B887-7E88CD8F3EF9}" type="slidenum">
              <a:rPr lang="it-IT" smtClean="0"/>
              <a:t>‹N›</a:t>
            </a:fld>
            <a:endParaRPr lang="it-IT"/>
          </a:p>
        </p:txBody>
      </p:sp>
    </p:spTree>
    <p:extLst>
      <p:ext uri="{BB962C8B-B14F-4D97-AF65-F5344CB8AC3E}">
        <p14:creationId xmlns:p14="http://schemas.microsoft.com/office/powerpoint/2010/main" val="2999109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5C1A8C0-6144-4322-80AA-0ADBE12CB076}" type="datetimeFigureOut">
              <a:rPr lang="it-IT" smtClean="0"/>
              <a:t>05/12/2016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6B919C1-42CE-4B3A-B887-7E88CD8F3EF9}" type="slidenum">
              <a:rPr lang="it-IT" smtClean="0"/>
              <a:t>‹N›</a:t>
            </a:fld>
            <a:endParaRPr lang="it-IT"/>
          </a:p>
        </p:txBody>
      </p:sp>
    </p:spTree>
    <p:extLst>
      <p:ext uri="{BB962C8B-B14F-4D97-AF65-F5344CB8AC3E}">
        <p14:creationId xmlns:p14="http://schemas.microsoft.com/office/powerpoint/2010/main" val="2102890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5C1A8C0-6144-4322-80AA-0ADBE12CB076}" type="datetimeFigureOut">
              <a:rPr lang="it-IT" smtClean="0"/>
              <a:t>05/12/2016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6B919C1-42CE-4B3A-B887-7E88CD8F3EF9}" type="slidenum">
              <a:rPr lang="it-IT" smtClean="0"/>
              <a:t>‹N›</a:t>
            </a:fld>
            <a:endParaRPr lang="it-IT"/>
          </a:p>
        </p:txBody>
      </p:sp>
    </p:spTree>
    <p:extLst>
      <p:ext uri="{BB962C8B-B14F-4D97-AF65-F5344CB8AC3E}">
        <p14:creationId xmlns:p14="http://schemas.microsoft.com/office/powerpoint/2010/main" val="1239160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5C1A8C0-6144-4322-80AA-0ADBE12CB076}" type="datetimeFigureOut">
              <a:rPr lang="it-IT" smtClean="0"/>
              <a:t>05/12/2016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6B919C1-42CE-4B3A-B887-7E88CD8F3EF9}" type="slidenum">
              <a:rPr lang="it-IT" smtClean="0"/>
              <a:t>‹N›</a:t>
            </a:fld>
            <a:endParaRPr lang="it-IT"/>
          </a:p>
        </p:txBody>
      </p:sp>
    </p:spTree>
    <p:extLst>
      <p:ext uri="{BB962C8B-B14F-4D97-AF65-F5344CB8AC3E}">
        <p14:creationId xmlns:p14="http://schemas.microsoft.com/office/powerpoint/2010/main" val="2008804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5C1A8C0-6144-4322-80AA-0ADBE12CB076}" type="datetimeFigureOut">
              <a:rPr lang="it-IT" smtClean="0"/>
              <a:t>05/12/2016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6B919C1-42CE-4B3A-B887-7E88CD8F3EF9}" type="slidenum">
              <a:rPr lang="it-IT" smtClean="0"/>
              <a:t>‹N›</a:t>
            </a:fld>
            <a:endParaRPr lang="it-IT"/>
          </a:p>
        </p:txBody>
      </p:sp>
    </p:spTree>
    <p:extLst>
      <p:ext uri="{BB962C8B-B14F-4D97-AF65-F5344CB8AC3E}">
        <p14:creationId xmlns:p14="http://schemas.microsoft.com/office/powerpoint/2010/main" val="1867130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5C1A8C0-6144-4322-80AA-0ADBE12CB076}" type="datetimeFigureOut">
              <a:rPr lang="it-IT" smtClean="0"/>
              <a:t>05/12/2016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6B919C1-42CE-4B3A-B887-7E88CD8F3EF9}" type="slidenum">
              <a:rPr lang="it-IT" smtClean="0"/>
              <a:t>‹N›</a:t>
            </a:fld>
            <a:endParaRPr lang="it-IT"/>
          </a:p>
        </p:txBody>
      </p:sp>
    </p:spTree>
    <p:extLst>
      <p:ext uri="{BB962C8B-B14F-4D97-AF65-F5344CB8AC3E}">
        <p14:creationId xmlns:p14="http://schemas.microsoft.com/office/powerpoint/2010/main" val="1940277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5C1A8C0-6144-4322-80AA-0ADBE12CB076}" type="datetimeFigureOut">
              <a:rPr lang="it-IT" smtClean="0"/>
              <a:t>05/12/2016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6B919C1-42CE-4B3A-B887-7E88CD8F3EF9}" type="slidenum">
              <a:rPr lang="it-IT" smtClean="0"/>
              <a:t>‹N›</a:t>
            </a:fld>
            <a:endParaRPr lang="it-IT"/>
          </a:p>
        </p:txBody>
      </p:sp>
    </p:spTree>
    <p:extLst>
      <p:ext uri="{BB962C8B-B14F-4D97-AF65-F5344CB8AC3E}">
        <p14:creationId xmlns:p14="http://schemas.microsoft.com/office/powerpoint/2010/main" val="525609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5C1A8C0-6144-4322-80AA-0ADBE12CB076}" type="datetimeFigureOut">
              <a:rPr lang="it-IT" smtClean="0"/>
              <a:t>05/12/2016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6B919C1-42CE-4B3A-B887-7E88CD8F3EF9}" type="slidenum">
              <a:rPr lang="it-IT" smtClean="0"/>
              <a:t>‹N›</a:t>
            </a:fld>
            <a:endParaRPr lang="it-IT"/>
          </a:p>
        </p:txBody>
      </p:sp>
    </p:spTree>
    <p:extLst>
      <p:ext uri="{BB962C8B-B14F-4D97-AF65-F5344CB8AC3E}">
        <p14:creationId xmlns:p14="http://schemas.microsoft.com/office/powerpoint/2010/main" val="305902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5C1A8C0-6144-4322-80AA-0ADBE12CB076}" type="datetimeFigureOut">
              <a:rPr lang="it-IT" smtClean="0"/>
              <a:t>05/12/2016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6B919C1-42CE-4B3A-B887-7E88CD8F3EF9}" type="slidenum">
              <a:rPr lang="it-IT" smtClean="0"/>
              <a:t>‹N›</a:t>
            </a:fld>
            <a:endParaRPr lang="it-IT"/>
          </a:p>
        </p:txBody>
      </p:sp>
    </p:spTree>
    <p:extLst>
      <p:ext uri="{BB962C8B-B14F-4D97-AF65-F5344CB8AC3E}">
        <p14:creationId xmlns:p14="http://schemas.microsoft.com/office/powerpoint/2010/main" val="2609197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5C1A8C0-6144-4322-80AA-0ADBE12CB076}" type="datetimeFigureOut">
              <a:rPr lang="it-IT" smtClean="0"/>
              <a:t>05/12/2016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6B919C1-42CE-4B3A-B887-7E88CD8F3EF9}" type="slidenum">
              <a:rPr lang="it-IT" smtClean="0"/>
              <a:t>‹N›</a:t>
            </a:fld>
            <a:endParaRPr lang="it-IT"/>
          </a:p>
        </p:txBody>
      </p:sp>
    </p:spTree>
    <p:extLst>
      <p:ext uri="{BB962C8B-B14F-4D97-AF65-F5344CB8AC3E}">
        <p14:creationId xmlns:p14="http://schemas.microsoft.com/office/powerpoint/2010/main" val="2406881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5C1A8C0-6144-4322-80AA-0ADBE12CB076}" type="datetimeFigureOut">
              <a:rPr lang="it-IT" smtClean="0"/>
              <a:t>05/12/2016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6B919C1-42CE-4B3A-B887-7E88CD8F3EF9}" type="slidenum">
              <a:rPr lang="it-IT" smtClean="0"/>
              <a:t>‹N›</a:t>
            </a:fld>
            <a:endParaRPr lang="it-IT"/>
          </a:p>
        </p:txBody>
      </p:sp>
    </p:spTree>
    <p:extLst>
      <p:ext uri="{BB962C8B-B14F-4D97-AF65-F5344CB8AC3E}">
        <p14:creationId xmlns:p14="http://schemas.microsoft.com/office/powerpoint/2010/main" val="2372129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C1A8C0-6144-4322-80AA-0ADBE12CB076}" type="datetimeFigureOut">
              <a:rPr lang="it-IT" smtClean="0"/>
              <a:t>05/12/2016</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B919C1-42CE-4B3A-B887-7E88CD8F3EF9}" type="slidenum">
              <a:rPr lang="it-IT" smtClean="0"/>
              <a:t>‹N›</a:t>
            </a:fld>
            <a:endParaRPr lang="it-IT"/>
          </a:p>
        </p:txBody>
      </p:sp>
    </p:spTree>
    <p:extLst>
      <p:ext uri="{BB962C8B-B14F-4D97-AF65-F5344CB8AC3E}">
        <p14:creationId xmlns:p14="http://schemas.microsoft.com/office/powerpoint/2010/main" val="4143137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274638"/>
            <a:ext cx="8229600" cy="562074"/>
          </a:xfrm>
        </p:spPr>
        <p:txBody>
          <a:bodyPr/>
          <a:lstStyle/>
          <a:p>
            <a:pPr algn="ctr"/>
            <a:r>
              <a:rPr lang="it-IT" sz="2800" i="1" dirty="0">
                <a:solidFill>
                  <a:srgbClr val="FF0000"/>
                </a:solidFill>
                <a:effectLst>
                  <a:outerShdw blurRad="38100" dist="38100" dir="2700000" algn="tl">
                    <a:srgbClr val="000000">
                      <a:alpha val="43137"/>
                    </a:srgbClr>
                  </a:outerShdw>
                </a:effectLst>
              </a:rPr>
              <a:t>Reverse </a:t>
            </a:r>
            <a:r>
              <a:rPr lang="it-IT" sz="2800" i="1" dirty="0" err="1" smtClean="0">
                <a:solidFill>
                  <a:srgbClr val="FF0000"/>
                </a:solidFill>
                <a:effectLst>
                  <a:outerShdw blurRad="38100" dist="38100" dir="2700000" algn="tl">
                    <a:srgbClr val="000000">
                      <a:alpha val="43137"/>
                    </a:srgbClr>
                  </a:outerShdw>
                </a:effectLst>
              </a:rPr>
              <a:t>discrimination</a:t>
            </a:r>
            <a:r>
              <a:rPr lang="it-IT" sz="2800" i="1" dirty="0" smtClean="0">
                <a:solidFill>
                  <a:srgbClr val="FF0000"/>
                </a:solidFill>
                <a:effectLst>
                  <a:outerShdw blurRad="38100" dist="38100" dir="2700000" algn="tl">
                    <a:srgbClr val="000000">
                      <a:alpha val="43137"/>
                    </a:srgbClr>
                  </a:outerShdw>
                </a:effectLst>
              </a:rPr>
              <a:t>: </a:t>
            </a:r>
            <a:r>
              <a:rPr lang="it-IT" sz="2800" i="1" dirty="0" err="1" smtClean="0">
                <a:solidFill>
                  <a:srgbClr val="FF0000"/>
                </a:solidFill>
                <a:effectLst>
                  <a:outerShdw blurRad="38100" dist="38100" dir="2700000" algn="tl">
                    <a:srgbClr val="000000">
                      <a:alpha val="43137"/>
                    </a:srgbClr>
                  </a:outerShdw>
                </a:effectLst>
              </a:rPr>
              <a:t>sent</a:t>
            </a:r>
            <a:r>
              <a:rPr lang="it-IT" sz="2800" i="1" dirty="0" smtClean="0">
                <a:solidFill>
                  <a:srgbClr val="FF0000"/>
                </a:solidFill>
                <a:effectLst>
                  <a:outerShdw blurRad="38100" dist="38100" dir="2700000" algn="tl">
                    <a:srgbClr val="000000">
                      <a:alpha val="43137"/>
                    </a:srgbClr>
                  </a:outerShdw>
                </a:effectLst>
              </a:rPr>
              <a:t>. 422/1995</a:t>
            </a:r>
            <a:endParaRPr lang="it-IT" sz="2800" i="1" dirty="0">
              <a:solidFill>
                <a:srgbClr val="FF0000"/>
              </a:solidFill>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1981200" y="836712"/>
            <a:ext cx="8229600" cy="5688632"/>
          </a:xfrm>
        </p:spPr>
        <p:txBody>
          <a:bodyPr/>
          <a:lstStyle/>
          <a:p>
            <a:pPr marL="0" indent="0" algn="just">
              <a:buNone/>
            </a:pPr>
            <a:r>
              <a:rPr lang="it-IT" sz="1800" dirty="0"/>
              <a:t>6. -- Non è questa la sede per soffermarsi sul dibattito dottrinale, storico e politico che si è sviluppato intorno ai concetti di </a:t>
            </a:r>
            <a:r>
              <a:rPr lang="it-IT" sz="1800" dirty="0">
                <a:effectLst>
                  <a:outerShdw blurRad="38100" dist="38100" dir="2700000" algn="tl">
                    <a:srgbClr val="000000">
                      <a:alpha val="43137"/>
                    </a:srgbClr>
                  </a:outerShdw>
                </a:effectLst>
              </a:rPr>
              <a:t>eguaglianza formale e di eguaglianza sostanziale</a:t>
            </a:r>
            <a:r>
              <a:rPr lang="it-IT" sz="1800" dirty="0"/>
              <a:t>, e conseguentemente al nesso che intercorre fra il primo ed il secondo comma dell'art. 3 della Costituzione.</a:t>
            </a:r>
          </a:p>
          <a:p>
            <a:pPr marL="0" indent="0" algn="just">
              <a:buNone/>
            </a:pPr>
            <a:r>
              <a:rPr lang="it-IT" sz="1800" dirty="0"/>
              <a:t>Certamente fra le cosiddette azioni positive intese a "rimuovere gli ostacoli di ordine economico e sociale, che, limitando di fatto la libertà e l'eguaglianza dei cittadini impediscono il pieno sviluppo della persona umana e la effettiva partecipazione di tutti i lavoratori all'organizzazione politica, economica e sociale del Paese", vanno comprese quelle misure che, in vario modo, il legislatore ha adottato per promuovere il raggiungimento di una situazione di </a:t>
            </a:r>
            <a:r>
              <a:rPr lang="it-IT" sz="1800" dirty="0">
                <a:effectLst>
                  <a:outerShdw blurRad="38100" dist="38100" dir="2700000" algn="tl">
                    <a:srgbClr val="000000">
                      <a:alpha val="43137"/>
                    </a:srgbClr>
                  </a:outerShdw>
                </a:effectLst>
              </a:rPr>
              <a:t>pari opportunità fra i sessi</a:t>
            </a:r>
            <a:r>
              <a:rPr lang="it-IT" sz="1800" dirty="0"/>
              <a:t>: ultime tra queste quelle previste dalla legge 10 aprile 1991, n. 125 (Azioni positive per la realizzazione della parità uomo-donna nel lavoro) e dalla legge 25 febbraio 1992, n. 215 (Azioni positive per l'imprenditoria femminile). Ma se tali misure legislative, </a:t>
            </a:r>
            <a:r>
              <a:rPr lang="it-IT" sz="1800" dirty="0">
                <a:effectLst>
                  <a:outerShdw blurRad="38100" dist="38100" dir="2700000" algn="tl">
                    <a:srgbClr val="000000">
                      <a:alpha val="43137"/>
                    </a:srgbClr>
                  </a:outerShdw>
                </a:effectLst>
              </a:rPr>
              <a:t>volutamente diseguali</a:t>
            </a:r>
            <a:r>
              <a:rPr lang="it-IT" sz="1800" dirty="0"/>
              <a:t>, possono certamente essere adottate per eliminare situazioni di inferiorità sociale ed economica, o, più in generale, per compensare e rimuovere le diseguaglianze materiali tra gli individui (quale presupposto del pieno esercizio dei diritti fondamentali), non possono invece incidere direttamente sul contenuto stesso di quei medesimi diritti, rigorosamente garantiti in egual misura a tutti i cittadini in quanto tali.</a:t>
            </a:r>
          </a:p>
          <a:p>
            <a:pPr marL="0" indent="0">
              <a:buNone/>
            </a:pPr>
            <a:endParaRPr lang="it-IT" sz="1800" dirty="0"/>
          </a:p>
        </p:txBody>
      </p:sp>
    </p:spTree>
    <p:extLst>
      <p:ext uri="{BB962C8B-B14F-4D97-AF65-F5344CB8AC3E}">
        <p14:creationId xmlns:p14="http://schemas.microsoft.com/office/powerpoint/2010/main" val="3149781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91544" y="836712"/>
            <a:ext cx="8229600" cy="5400600"/>
          </a:xfrm>
        </p:spPr>
        <p:txBody>
          <a:bodyPr/>
          <a:lstStyle/>
          <a:p>
            <a:pPr marL="0" indent="0" algn="just">
              <a:buNone/>
            </a:pPr>
            <a:r>
              <a:rPr lang="it-IT" sz="1800" dirty="0"/>
              <a:t>In particolare, in tema di diritto all'elettorato passivo, la regola inderogabile stabilita dallo stesso Costituente, con il primo comma dell'art. 51, è quella dell'assoluta parità, sicché </a:t>
            </a:r>
            <a:r>
              <a:rPr lang="it-IT" sz="1800" dirty="0">
                <a:effectLst>
                  <a:outerShdw blurRad="38100" dist="38100" dir="2700000" algn="tl">
                    <a:srgbClr val="000000">
                      <a:alpha val="43137"/>
                    </a:srgbClr>
                  </a:outerShdw>
                </a:effectLst>
              </a:rPr>
              <a:t>ogni differenziazione in ragione del sesso non può che risultare oggettivamente discriminatoria</a:t>
            </a:r>
            <a:r>
              <a:rPr lang="it-IT" sz="1800" dirty="0"/>
              <a:t>, diminuendo per taluni cittadini il contenuto concreto di un diritto fondamentale in favore di altri, appartenenti ad un gruppo che si ritiene svantaggiato.</a:t>
            </a:r>
          </a:p>
          <a:p>
            <a:pPr marL="0" indent="0" algn="just">
              <a:buNone/>
            </a:pPr>
            <a:r>
              <a:rPr lang="it-IT" sz="1800" dirty="0"/>
              <a:t>È ancora il caso di aggiungere, come ha già avvertito parte della dottrina nell'ampio dibattito sinora sviluppatosi in tema di "</a:t>
            </a:r>
            <a:r>
              <a:rPr lang="it-IT" sz="1800" dirty="0">
                <a:effectLst>
                  <a:outerShdw blurRad="38100" dist="38100" dir="2700000" algn="tl">
                    <a:srgbClr val="000000">
                      <a:alpha val="43137"/>
                    </a:srgbClr>
                  </a:outerShdw>
                </a:effectLst>
              </a:rPr>
              <a:t>azioni positive</a:t>
            </a:r>
            <a:r>
              <a:rPr lang="it-IT" sz="1800" dirty="0"/>
              <a:t>", che misure quali quella in esame non appaiono affatto coerenti con le finalità indicate dal secondo comma dell'art. 3 della Costituzione, dato che esse non si propongono di </a:t>
            </a:r>
            <a:r>
              <a:rPr lang="it-IT" sz="1800" dirty="0">
                <a:effectLst>
                  <a:outerShdw blurRad="38100" dist="38100" dir="2700000" algn="tl">
                    <a:srgbClr val="000000">
                      <a:alpha val="43137"/>
                    </a:srgbClr>
                  </a:outerShdw>
                </a:effectLst>
              </a:rPr>
              <a:t>"rimuovere" gli ostacoli </a:t>
            </a:r>
            <a:r>
              <a:rPr lang="it-IT" sz="1800" dirty="0"/>
              <a:t>che impediscono alle donne di raggiungere determinati risultati, bensì di </a:t>
            </a:r>
            <a:r>
              <a:rPr lang="it-IT" sz="1800" dirty="0">
                <a:effectLst>
                  <a:outerShdw blurRad="38100" dist="38100" dir="2700000" algn="tl">
                    <a:srgbClr val="000000">
                      <a:alpha val="43137"/>
                    </a:srgbClr>
                  </a:outerShdw>
                </a:effectLst>
              </a:rPr>
              <a:t>attribuire loro direttamente quei risultati medesimi</a:t>
            </a:r>
            <a:r>
              <a:rPr lang="it-IT" sz="1800" dirty="0"/>
              <a:t>: la ravvisata disparità di condizioni, in breve, non viene rimossa, ma costituisce solo il motivo che legittima una tutela preferenziale in base al sesso. Ma proprio questo, come si è posto in evidenza, è il tipo di risultato espressamente escluso dal già ricordato art. 51 della Costituzione, finendo per creare discriminazioni attuali come rimedio a discriminazioni passate.</a:t>
            </a:r>
          </a:p>
          <a:p>
            <a:pPr marL="0" indent="0">
              <a:buNone/>
            </a:pPr>
            <a:endParaRPr lang="it-IT" dirty="0"/>
          </a:p>
        </p:txBody>
      </p:sp>
    </p:spTree>
    <p:extLst>
      <p:ext uri="{BB962C8B-B14F-4D97-AF65-F5344CB8AC3E}">
        <p14:creationId xmlns:p14="http://schemas.microsoft.com/office/powerpoint/2010/main" val="54516322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393</Words>
  <Application>Microsoft Office PowerPoint</Application>
  <PresentationFormat>Widescreen</PresentationFormat>
  <Paragraphs>5</Paragraphs>
  <Slides>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vt:i4>
      </vt:variant>
    </vt:vector>
  </HeadingPairs>
  <TitlesOfParts>
    <vt:vector size="6" baseType="lpstr">
      <vt:lpstr>Arial</vt:lpstr>
      <vt:lpstr>Calibri</vt:lpstr>
      <vt:lpstr>Calibri Light</vt:lpstr>
      <vt:lpstr>Tema di Office</vt:lpstr>
      <vt:lpstr>Reverse discrimination: sent. 422/1995</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Reverse discrimination: sent. 422/1995</dc:title>
  <dc:creator>roberto bin</dc:creator>
  <cp:lastModifiedBy>roberto bin</cp:lastModifiedBy>
  <cp:revision>3</cp:revision>
  <dcterms:created xsi:type="dcterms:W3CDTF">2016-12-05T09:41:34Z</dcterms:created>
  <dcterms:modified xsi:type="dcterms:W3CDTF">2016-12-05T09:57:45Z</dcterms:modified>
</cp:coreProperties>
</file>